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02" y="-3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17252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769775" y="-216731"/>
            <a:ext cx="14960601" cy="10287001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>
            <a:off x="4703923" y="3389019"/>
            <a:ext cx="9639301" cy="64017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14"/>
          </p:nvPr>
        </p:nvSpPr>
        <p:spPr>
          <a:xfrm rot="21600000">
            <a:off x="7281774" y="-1330382"/>
            <a:ext cx="4978401" cy="63325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 rot="21600000">
            <a:off x="-3213100" y="762000"/>
            <a:ext cx="122809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kint.2020.03.01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click to edi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COVID-19 &amp; Kidney Transplantation"/>
          <p:cNvSpPr txBox="1">
            <a:spLocks noGrp="1"/>
          </p:cNvSpPr>
          <p:nvPr>
            <p:ph type="subTitle" sz="quarter" idx="1"/>
          </p:nvPr>
        </p:nvSpPr>
        <p:spPr>
          <a:xfrm>
            <a:off x="1321746" y="5323579"/>
            <a:ext cx="10464801" cy="1663701"/>
          </a:xfrm>
          <a:prstGeom prst="rect">
            <a:avLst/>
          </a:prstGeom>
        </p:spPr>
        <p:txBody>
          <a:bodyPr/>
          <a:lstStyle/>
          <a:p>
            <a:endParaRPr dirty="0"/>
          </a:p>
          <a:p>
            <a:pPr>
              <a:defRPr>
                <a:solidFill>
                  <a:srgbClr val="FF2600"/>
                </a:solidFill>
              </a:defRPr>
            </a:pPr>
            <a:r>
              <a:rPr dirty="0"/>
              <a:t>COVID-19 &amp; Kidney Transplantation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998" y="2304733"/>
            <a:ext cx="12490296" cy="3469527"/>
          </a:xfrm>
          <a:prstGeom prst="rect">
            <a:avLst/>
          </a:prstGeom>
          <a:ln w="88900">
            <a:miter lim="400000"/>
          </a:ln>
        </p:spPr>
      </p:pic>
      <p:sp>
        <p:nvSpPr>
          <p:cNvPr id="122" name="Shiva Samavat. MD…"/>
          <p:cNvSpPr txBox="1"/>
          <p:nvPr/>
        </p:nvSpPr>
        <p:spPr>
          <a:xfrm>
            <a:off x="4421212" y="7552484"/>
            <a:ext cx="4265868" cy="885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Shiva Samavat. MD</a:t>
            </a:r>
          </a:p>
          <a:p>
            <a:pPr>
              <a:defRPr sz="2000"/>
            </a:pPr>
            <a:r>
              <a:t>Labbafinejad Medical Center</a:t>
            </a:r>
          </a:p>
        </p:txBody>
      </p:sp>
      <p:sp>
        <p:nvSpPr>
          <p:cNvPr id="123" name="30.04.2020"/>
          <p:cNvSpPr txBox="1"/>
          <p:nvPr/>
        </p:nvSpPr>
        <p:spPr>
          <a:xfrm>
            <a:off x="10595233" y="8767759"/>
            <a:ext cx="1198979" cy="378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30.04.2020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Cyclosporin A has been shown to have an inhibitory effect on proliferation of corona viruses and hepatitis C virus in vitro, while this is not the case for tacrolimus.…"/>
          <p:cNvSpPr txBox="1">
            <a:spLocks noGrp="1"/>
          </p:cNvSpPr>
          <p:nvPr>
            <p:ph type="body" idx="1"/>
          </p:nvPr>
        </p:nvSpPr>
        <p:spPr>
          <a:xfrm>
            <a:off x="1270000" y="2958041"/>
            <a:ext cx="10464800" cy="5740401"/>
          </a:xfrm>
          <a:prstGeom prst="rect">
            <a:avLst/>
          </a:prstGeom>
        </p:spPr>
        <p:txBody>
          <a:bodyPr/>
          <a:lstStyle/>
          <a:p>
            <a:pPr marL="460375" indent="-460375">
              <a:buSzPct val="100000"/>
              <a:buChar char="-"/>
              <a:defRPr sz="2900"/>
            </a:pPr>
            <a:r>
              <a:t>Cyclosporin A has been shown to have an inhibitory effect on proliferation of corona viruses and hepatitis C virus in vitro, while this is not the case for tacrolimus. </a:t>
            </a:r>
          </a:p>
          <a:p>
            <a:pPr marL="460375" indent="-460375">
              <a:buSzPct val="100000"/>
              <a:buChar char="-"/>
              <a:defRPr sz="2900"/>
            </a:pPr>
            <a:r>
              <a:t>Cyclosporin A is thought to inhibit the replication of a diverse array of coronaviruses through its impact on cyclophilin A and B.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witch therapies from tacrolimus to cyclosporine (with its known in vitro antiviral effect) are potential avenues for future exploration.…"/>
          <p:cNvSpPr txBox="1">
            <a:spLocks noGrp="1"/>
          </p:cNvSpPr>
          <p:nvPr>
            <p:ph type="body" idx="1"/>
          </p:nvPr>
        </p:nvSpPr>
        <p:spPr>
          <a:xfrm>
            <a:off x="1270000" y="2870606"/>
            <a:ext cx="10464800" cy="5740401"/>
          </a:xfrm>
          <a:prstGeom prst="rect">
            <a:avLst/>
          </a:prstGeom>
        </p:spPr>
        <p:txBody>
          <a:bodyPr/>
          <a:lstStyle/>
          <a:p>
            <a:pPr marL="531494" indent="-531494" defTabSz="425195">
              <a:spcBef>
                <a:spcPts val="3300"/>
              </a:spcBef>
              <a:buSzPct val="100000"/>
              <a:buChar char="-"/>
              <a:defRPr sz="3348"/>
            </a:pPr>
            <a:r>
              <a:t>Switch therapies from tacrolimus to cyclosporine (with its known in vitro antiviral effect) are potential avenues for future exploration.</a:t>
            </a:r>
          </a:p>
          <a:p>
            <a:pPr marL="531494" indent="-531494" defTabSz="425195">
              <a:spcBef>
                <a:spcPts val="3300"/>
              </a:spcBef>
              <a:buSzPct val="100000"/>
              <a:buChar char="-"/>
              <a:defRPr sz="3348"/>
            </a:pPr>
            <a:r>
              <a:t>Inhibition of FK506 and immunophilin pathway by non-toxic concentrations of Tacrolimus, inhibits growth of coronaviruses such as SARS-COV.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"/>
          <p:cNvGrpSpPr/>
          <p:nvPr/>
        </p:nvGrpSpPr>
        <p:grpSpPr>
          <a:xfrm>
            <a:off x="830674" y="1279995"/>
            <a:ext cx="11343452" cy="7193610"/>
            <a:chOff x="0" y="0"/>
            <a:chExt cx="11343451" cy="7193608"/>
          </a:xfrm>
        </p:grpSpPr>
        <p:pic>
          <p:nvPicPr>
            <p:cNvPr id="160" name="Screen Shot 2020-04-28 at 10.17.05 PM.png" descr="Screen Shot 2020-04-28 at 10.17.05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844" y="1170593"/>
              <a:ext cx="11331763" cy="6023016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  <p:pic>
          <p:nvPicPr>
            <p:cNvPr id="161" name="Screen Shot 2020-04-28 at 10.11.48 PM.png" descr="Screen Shot 2020-04-28 at 10.11.48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343452" cy="1161446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</p:grpSp>
      <p:sp>
        <p:nvSpPr>
          <p:cNvPr id="163" name="Rectangle"/>
          <p:cNvSpPr/>
          <p:nvPr/>
        </p:nvSpPr>
        <p:spPr>
          <a:xfrm>
            <a:off x="10190729" y="4453005"/>
            <a:ext cx="1955896" cy="1406870"/>
          </a:xfrm>
          <a:prstGeom prst="rect">
            <a:avLst/>
          </a:prstGeom>
          <a:solidFill>
            <a:schemeClr val="accent5">
              <a:hueOff val="106354"/>
              <a:satOff val="-4882"/>
              <a:lumOff val="15353"/>
              <a:alpha val="501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  <a:endParaRPr/>
          </a:p>
        </p:txBody>
      </p:sp>
      <p:sp>
        <p:nvSpPr>
          <p:cNvPr id="164" name="Rectangle"/>
          <p:cNvSpPr/>
          <p:nvPr/>
        </p:nvSpPr>
        <p:spPr>
          <a:xfrm>
            <a:off x="10190729" y="7892099"/>
            <a:ext cx="1955896" cy="523132"/>
          </a:xfrm>
          <a:prstGeom prst="rect">
            <a:avLst/>
          </a:prstGeom>
          <a:solidFill>
            <a:schemeClr val="accent5">
              <a:hueOff val="106354"/>
              <a:satOff val="-4882"/>
              <a:lumOff val="15353"/>
              <a:alpha val="501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"/>
          <p:cNvGrpSpPr/>
          <p:nvPr/>
        </p:nvGrpSpPr>
        <p:grpSpPr>
          <a:xfrm>
            <a:off x="634148" y="1178041"/>
            <a:ext cx="11736504" cy="7397518"/>
            <a:chOff x="0" y="0"/>
            <a:chExt cx="11736503" cy="7397517"/>
          </a:xfrm>
        </p:grpSpPr>
        <p:pic>
          <p:nvPicPr>
            <p:cNvPr id="166" name="Screen Shot 2020-04-28 at 10.19.55 PM.png" descr="Screen Shot 2020-04-28 at 10.19.55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59" y="1149645"/>
              <a:ext cx="11734786" cy="6247873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  <p:pic>
          <p:nvPicPr>
            <p:cNvPr id="167" name="Screen Shot 2020-04-28 at 10.11.48 PM.png" descr="Screen Shot 2020-04-28 at 10.11.48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736504" cy="1201690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</p:grpSp>
      <p:sp>
        <p:nvSpPr>
          <p:cNvPr id="169" name="Rectangle"/>
          <p:cNvSpPr/>
          <p:nvPr/>
        </p:nvSpPr>
        <p:spPr>
          <a:xfrm>
            <a:off x="10365598" y="2908328"/>
            <a:ext cx="1998816" cy="806098"/>
          </a:xfrm>
          <a:prstGeom prst="rect">
            <a:avLst/>
          </a:prstGeom>
          <a:solidFill>
            <a:schemeClr val="accent5">
              <a:hueOff val="106354"/>
              <a:satOff val="-4882"/>
              <a:lumOff val="15353"/>
              <a:alpha val="501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  <a:endParaRPr/>
          </a:p>
        </p:txBody>
      </p:sp>
      <p:sp>
        <p:nvSpPr>
          <p:cNvPr id="170" name="Rectangle"/>
          <p:cNvSpPr/>
          <p:nvPr/>
        </p:nvSpPr>
        <p:spPr>
          <a:xfrm>
            <a:off x="10365598" y="6008104"/>
            <a:ext cx="1998816" cy="806099"/>
          </a:xfrm>
          <a:prstGeom prst="rect">
            <a:avLst/>
          </a:prstGeom>
          <a:solidFill>
            <a:schemeClr val="accent5">
              <a:hueOff val="106354"/>
              <a:satOff val="-4882"/>
              <a:lumOff val="15353"/>
              <a:alpha val="501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  <a:endParaRPr/>
          </a:p>
        </p:txBody>
      </p:sp>
      <p:sp>
        <p:nvSpPr>
          <p:cNvPr id="171" name="Rectangle"/>
          <p:cNvSpPr/>
          <p:nvPr/>
        </p:nvSpPr>
        <p:spPr>
          <a:xfrm>
            <a:off x="10365598" y="7373760"/>
            <a:ext cx="1998816" cy="581650"/>
          </a:xfrm>
          <a:prstGeom prst="rect">
            <a:avLst/>
          </a:prstGeom>
          <a:solidFill>
            <a:schemeClr val="accent5">
              <a:hueOff val="106354"/>
              <a:satOff val="-4882"/>
              <a:lumOff val="15353"/>
              <a:alpha val="501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creen Shot 2020-04-28 at 10.23.34 PM.png" descr="Screen Shot 2020-04-28 at 10.23.3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957" y="2286185"/>
            <a:ext cx="11548885" cy="5181230"/>
          </a:xfrm>
          <a:prstGeom prst="rect">
            <a:avLst/>
          </a:prstGeom>
          <a:ln w="88900">
            <a:miter lim="400000"/>
          </a:ln>
        </p:spPr>
      </p:pic>
      <p:sp>
        <p:nvSpPr>
          <p:cNvPr id="174" name="Rectangle"/>
          <p:cNvSpPr/>
          <p:nvPr/>
        </p:nvSpPr>
        <p:spPr>
          <a:xfrm>
            <a:off x="9986715" y="3753529"/>
            <a:ext cx="1932956" cy="427784"/>
          </a:xfrm>
          <a:prstGeom prst="rect">
            <a:avLst/>
          </a:prstGeom>
          <a:solidFill>
            <a:schemeClr val="accent5">
              <a:hueOff val="106354"/>
              <a:satOff val="-4882"/>
              <a:lumOff val="15353"/>
              <a:alpha val="501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  <a:endParaRPr/>
          </a:p>
        </p:txBody>
      </p:sp>
      <p:sp>
        <p:nvSpPr>
          <p:cNvPr id="175" name="Rectangle"/>
          <p:cNvSpPr/>
          <p:nvPr/>
        </p:nvSpPr>
        <p:spPr>
          <a:xfrm>
            <a:off x="5951863" y="6492238"/>
            <a:ext cx="2058244" cy="541120"/>
          </a:xfrm>
          <a:prstGeom prst="rect">
            <a:avLst/>
          </a:prstGeom>
          <a:solidFill>
            <a:schemeClr val="accent5">
              <a:hueOff val="106354"/>
              <a:satOff val="-4882"/>
              <a:lumOff val="15353"/>
              <a:alpha val="501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  <a:endParaRPr/>
          </a:p>
        </p:txBody>
      </p:sp>
      <p:sp>
        <p:nvSpPr>
          <p:cNvPr id="176" name="Rectangle"/>
          <p:cNvSpPr/>
          <p:nvPr/>
        </p:nvSpPr>
        <p:spPr>
          <a:xfrm>
            <a:off x="9986715" y="4662908"/>
            <a:ext cx="1932956" cy="1399470"/>
          </a:xfrm>
          <a:prstGeom prst="rect">
            <a:avLst/>
          </a:prstGeom>
          <a:solidFill>
            <a:schemeClr val="accent5">
              <a:hueOff val="106354"/>
              <a:satOff val="-4882"/>
              <a:lumOff val="15353"/>
              <a:alpha val="501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creen Shot 2020-04-28 at 10.25.46 PM.png" descr="Screen Shot 2020-04-28 at 10.25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079" y="1202836"/>
            <a:ext cx="11529035" cy="6854248"/>
          </a:xfrm>
          <a:prstGeom prst="rect">
            <a:avLst/>
          </a:prstGeom>
          <a:ln w="88900">
            <a:miter lim="400000"/>
          </a:ln>
        </p:spPr>
      </p:pic>
      <p:sp>
        <p:nvSpPr>
          <p:cNvPr id="179" name="Rectangle"/>
          <p:cNvSpPr/>
          <p:nvPr/>
        </p:nvSpPr>
        <p:spPr>
          <a:xfrm>
            <a:off x="11065074" y="3578659"/>
            <a:ext cx="1103182" cy="933836"/>
          </a:xfrm>
          <a:prstGeom prst="rect">
            <a:avLst/>
          </a:prstGeom>
          <a:solidFill>
            <a:schemeClr val="accent5">
              <a:hueOff val="106354"/>
              <a:satOff val="-4882"/>
              <a:lumOff val="15353"/>
              <a:alpha val="501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  <a:endParaRPr/>
          </a:p>
        </p:txBody>
      </p:sp>
      <p:sp>
        <p:nvSpPr>
          <p:cNvPr id="180" name="Rectangle"/>
          <p:cNvSpPr/>
          <p:nvPr/>
        </p:nvSpPr>
        <p:spPr>
          <a:xfrm>
            <a:off x="11065074" y="5949814"/>
            <a:ext cx="1103182" cy="2055172"/>
          </a:xfrm>
          <a:prstGeom prst="rect">
            <a:avLst/>
          </a:prstGeom>
          <a:solidFill>
            <a:schemeClr val="accent5">
              <a:hueOff val="106354"/>
              <a:satOff val="-4882"/>
              <a:lumOff val="15353"/>
              <a:alpha val="501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"/>
          <p:cNvGrpSpPr/>
          <p:nvPr/>
        </p:nvGrpSpPr>
        <p:grpSpPr>
          <a:xfrm>
            <a:off x="644792" y="2956674"/>
            <a:ext cx="11715216" cy="3840252"/>
            <a:chOff x="0" y="0"/>
            <a:chExt cx="11715215" cy="3840250"/>
          </a:xfrm>
        </p:grpSpPr>
        <p:pic>
          <p:nvPicPr>
            <p:cNvPr id="182" name="Screen Shot 2020-04-28 at 10.26.43 PM.png" descr="Screen Shot 2020-04-28 at 10.26.43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75" y="1177504"/>
              <a:ext cx="11709664" cy="2662747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  <p:pic>
          <p:nvPicPr>
            <p:cNvPr id="183" name="Screen Shot 2020-04-28 at 10.11.48 PM.png" descr="Screen Shot 2020-04-28 at 10.11.48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715216" cy="1199511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</p:grpSp>
      <p:sp>
        <p:nvSpPr>
          <p:cNvPr id="185" name="Rectangle"/>
          <p:cNvSpPr/>
          <p:nvPr/>
        </p:nvSpPr>
        <p:spPr>
          <a:xfrm>
            <a:off x="11210799" y="6180408"/>
            <a:ext cx="1103181" cy="576241"/>
          </a:xfrm>
          <a:prstGeom prst="rect">
            <a:avLst/>
          </a:prstGeom>
          <a:solidFill>
            <a:schemeClr val="accent5">
              <a:hueOff val="106354"/>
              <a:satOff val="-4882"/>
              <a:lumOff val="15353"/>
              <a:alpha val="501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  <a:endParaRPr/>
          </a:p>
        </p:txBody>
      </p:sp>
      <p:sp>
        <p:nvSpPr>
          <p:cNvPr id="186" name="Rectangle"/>
          <p:cNvSpPr/>
          <p:nvPr/>
        </p:nvSpPr>
        <p:spPr>
          <a:xfrm>
            <a:off x="704076" y="5647945"/>
            <a:ext cx="11596648" cy="576241"/>
          </a:xfrm>
          <a:prstGeom prst="rect">
            <a:avLst/>
          </a:prstGeom>
          <a:solidFill>
            <a:schemeClr val="accent6">
              <a:alpha val="501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"/>
          <p:cNvGrpSpPr/>
          <p:nvPr/>
        </p:nvGrpSpPr>
        <p:grpSpPr>
          <a:xfrm>
            <a:off x="2957300" y="7396157"/>
            <a:ext cx="7090200" cy="2129901"/>
            <a:chOff x="0" y="0"/>
            <a:chExt cx="7090199" cy="2129899"/>
          </a:xfrm>
        </p:grpSpPr>
        <p:pic>
          <p:nvPicPr>
            <p:cNvPr id="188" name="Screen Shot 2020-04-28 at 10.32.16 PM.png" descr="Screen Shot 2020-04-28 at 10.32.16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090200" cy="2129900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  <p:pic>
          <p:nvPicPr>
            <p:cNvPr id="189" name="Screen Shot 2020-04-28 at 10.33.26 PM.png" descr="Screen Shot 2020-04-28 at 10.33.26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28866" y="466454"/>
              <a:ext cx="1533529" cy="132528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  <p:pic>
          <p:nvPicPr>
            <p:cNvPr id="190" name="Screen Shot 2020-04-28 at 10.34.04 PM.png" descr="Screen Shot 2020-04-28 at 10.34.04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42925" y="442788"/>
              <a:ext cx="785698" cy="179859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</p:grpSp>
      <p:grpSp>
        <p:nvGrpSpPr>
          <p:cNvPr id="194" name="Group"/>
          <p:cNvGrpSpPr/>
          <p:nvPr/>
        </p:nvGrpSpPr>
        <p:grpSpPr>
          <a:xfrm>
            <a:off x="6473233" y="-40943"/>
            <a:ext cx="6508289" cy="2296385"/>
            <a:chOff x="0" y="0"/>
            <a:chExt cx="6508288" cy="2296384"/>
          </a:xfrm>
        </p:grpSpPr>
        <p:pic>
          <p:nvPicPr>
            <p:cNvPr id="192" name="Screen Shot 2020-04-28 at 10.36.55 PM.png" descr="Screen Shot 2020-04-28 at 10.36.55 P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508289" cy="2296385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  <p:pic>
          <p:nvPicPr>
            <p:cNvPr id="193" name="Screen Shot 2020-04-28 at 10.37.03 PM.png" descr="Screen Shot 2020-04-28 at 10.37.03 P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4409" y="508307"/>
              <a:ext cx="4979894" cy="395754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</p:grpSp>
      <p:pic>
        <p:nvPicPr>
          <p:cNvPr id="195" name="Screen Shot 2020-04-28 at 10.39.29 PM.png" descr="Screen Shot 2020-04-28 at 10.39.29 P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84" y="-465"/>
            <a:ext cx="6273390" cy="2215429"/>
          </a:xfrm>
          <a:prstGeom prst="rect">
            <a:avLst/>
          </a:prstGeom>
          <a:ln w="88900">
            <a:miter lim="400000"/>
          </a:ln>
        </p:spPr>
      </p:pic>
      <p:grpSp>
        <p:nvGrpSpPr>
          <p:cNvPr id="198" name="Group"/>
          <p:cNvGrpSpPr/>
          <p:nvPr/>
        </p:nvGrpSpPr>
        <p:grpSpPr>
          <a:xfrm>
            <a:off x="-4180" y="5301623"/>
            <a:ext cx="7384755" cy="1867000"/>
            <a:chOff x="0" y="0"/>
            <a:chExt cx="7384753" cy="1866999"/>
          </a:xfrm>
        </p:grpSpPr>
        <p:pic>
          <p:nvPicPr>
            <p:cNvPr id="196" name="Screen Shot 2020-04-28 at 10.35.06 PM.png" descr="Screen Shot 2020-04-28 at 10.35.06 PM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7384754" cy="1867000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  <p:pic>
          <p:nvPicPr>
            <p:cNvPr id="197" name="Screen Shot 2020-04-28 at 10.35.14 PM.png" descr="Screen Shot 2020-04-28 at 10.35.14 PM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72282" y="1659759"/>
              <a:ext cx="4449256" cy="201324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</p:grpSp>
      <p:pic>
        <p:nvPicPr>
          <p:cNvPr id="199" name="Screen Shot 2020-04-29 at 10.19.06 PM.png" descr="Screen Shot 2020-04-29 at 10.19.06 PM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957314" y="2352957"/>
            <a:ext cx="7090010" cy="2850953"/>
          </a:xfrm>
          <a:prstGeom prst="rect">
            <a:avLst/>
          </a:prstGeom>
          <a:ln w="88900">
            <a:miter lim="400000"/>
          </a:ln>
        </p:spPr>
      </p:pic>
      <p:grpSp>
        <p:nvGrpSpPr>
          <p:cNvPr id="202" name="Group"/>
          <p:cNvGrpSpPr/>
          <p:nvPr/>
        </p:nvGrpSpPr>
        <p:grpSpPr>
          <a:xfrm>
            <a:off x="7429579" y="5281685"/>
            <a:ext cx="5461001" cy="1906875"/>
            <a:chOff x="0" y="0"/>
            <a:chExt cx="5461000" cy="1906873"/>
          </a:xfrm>
        </p:grpSpPr>
        <p:pic>
          <p:nvPicPr>
            <p:cNvPr id="200" name="Screen Shot 2020-04-28 at 10.42.06 PM.png" descr="Screen Shot 2020-04-28 at 10.42.06 PM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1622704"/>
              <a:ext cx="5461000" cy="284170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  <p:pic>
          <p:nvPicPr>
            <p:cNvPr id="201" name="Screen Shot 2020-04-28 at 10.41.57 PM.png" descr="Screen Shot 2020-04-28 at 10.41.57 PM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t="1122" r="10614" b="1122"/>
            <a:stretch>
              <a:fillRect/>
            </a:stretch>
          </p:blipFill>
          <p:spPr>
            <a:xfrm>
              <a:off x="5556" y="0"/>
              <a:ext cx="5450075" cy="1624797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The mortality rate was between 14% to 40%. (ours: 45%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The mortality rate was between 14% to 40</a:t>
            </a:r>
            <a:r>
              <a:rPr dirty="0" smtClean="0"/>
              <a:t>%</a:t>
            </a:r>
            <a:r>
              <a:rPr lang="fa-IR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(ours: 45%)</a:t>
            </a:r>
            <a:endParaRPr dirty="0" smtClean="0">
              <a:solidFill>
                <a:srgbClr val="D783FF"/>
              </a:solidFill>
            </a:endParaRPr>
          </a:p>
          <a:p>
            <a:pPr>
              <a:buBlip>
                <a:blip r:embed="rId2"/>
              </a:buBlip>
            </a:pPr>
            <a:r>
              <a:rPr dirty="0" smtClean="0"/>
              <a:t>15 -40% of patients developed AKI</a:t>
            </a:r>
            <a:r>
              <a:rPr lang="fa-IR" dirty="0" smtClean="0"/>
              <a:t>.</a:t>
            </a:r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(ours: 73.3%)</a:t>
            </a:r>
            <a:endParaRPr dirty="0">
              <a:solidFill>
                <a:srgbClr val="D783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With regard to prognostic blood tests including lymphocyte counts and serum levels of D dimer, ferritin and troponin are likely to be valuable. (Kidney International (2020); https://doi.org/10.1016/j.kint.2020.03.018)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With regard to prognostic blood tests including lymphocyte counts and serum levels of D dimer, ferritin and troponin are likely to be valuable. </a:t>
            </a:r>
            <a:r>
              <a:rPr sz="1200">
                <a:solidFill>
                  <a:srgbClr val="0096FF"/>
                </a:solidFill>
              </a:rPr>
              <a:t>(Kidney International (2020); </a:t>
            </a:r>
            <a:r>
              <a:rPr sz="1200" u="sng">
                <a:solidFill>
                  <a:srgbClr val="0096FF"/>
                </a:solidFill>
                <a:hlinkClick r:id="rId3"/>
              </a:rPr>
              <a:t>https://doi.org/10.1016/j.kint.2020.03.018</a:t>
            </a:r>
            <a:r>
              <a:rPr sz="1200">
                <a:solidFill>
                  <a:srgbClr val="0096FF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Of about 2500 transplant patients under follow up: 19 were admitte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Of about 2500 transplant patients under follow up: </a:t>
            </a:r>
            <a:r>
              <a:rPr dirty="0">
                <a:solidFill>
                  <a:srgbClr val="D783FF"/>
                </a:solidFill>
              </a:rPr>
              <a:t>19 were admitted</a:t>
            </a:r>
          </a:p>
          <a:p>
            <a:pPr>
              <a:buBlip>
                <a:blip r:embed="rId2"/>
              </a:buBlip>
            </a:pPr>
            <a:r>
              <a:rPr dirty="0"/>
              <a:t>The mean age of patients was 47.6 ± 12.4 years, with the youngest 29 and the oldest 66 years old. </a:t>
            </a:r>
          </a:p>
          <a:p>
            <a:pPr>
              <a:buBlip>
                <a:blip r:embed="rId2"/>
              </a:buBlip>
            </a:pPr>
            <a:r>
              <a:rPr dirty="0" smtClean="0"/>
              <a:t>13</a:t>
            </a:r>
            <a:r>
              <a:rPr lang="en-US" dirty="0" smtClean="0"/>
              <a:t> </a:t>
            </a:r>
            <a:r>
              <a:rPr dirty="0" smtClean="0"/>
              <a:t> </a:t>
            </a:r>
            <a:r>
              <a:rPr dirty="0"/>
              <a:t>(68.4%) of the cohort were male.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Diabetes, history of recent reje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D783FF"/>
                </a:solidFill>
              </a:defRPr>
            </a:pPr>
            <a:r>
              <a:t>Diabetes, history of recent rejection</a:t>
            </a:r>
          </a:p>
          <a:p>
            <a:pPr>
              <a:buBlip>
                <a:blip r:embed="rId2"/>
              </a:buBlip>
              <a:defRPr>
                <a:solidFill>
                  <a:srgbClr val="D783FF"/>
                </a:solidFill>
              </a:defRPr>
            </a:pPr>
            <a:r>
              <a:t>Higher N/L ratio, lower platelet count, elevated N/L x CRP product, higher levels of LDH, positive D-dimer (&gt;0.5 μg/ml), higher troponin, and prolonged PT, on admission predicts worse outcome.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None of our patients with COVID-19 were diagnosed in the first 2 years after transplantation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None of our patients with COVID-19 were diagnosed in the </a:t>
            </a:r>
            <a:r>
              <a:rPr>
                <a:solidFill>
                  <a:srgbClr val="D783FF"/>
                </a:solidFill>
              </a:rPr>
              <a:t>first 2 years</a:t>
            </a:r>
            <a:r>
              <a:t> after transplantation.</a:t>
            </a:r>
          </a:p>
          <a:p>
            <a:pPr>
              <a:buBlip>
                <a:blip r:embed="rId2"/>
              </a:buBlip>
            </a:pPr>
            <a:r>
              <a:t>Only 3 allograft recipients had been treated for chronic active antibody mediated rejection during the 12-month period prior to admission.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The most common clinical manifestation at the onset of illness was fever (73.7%), followed by dry cough and dyspnea (68.4%  and 52.6%, respectively)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The most common clinical manifestation at the onset of illness was fever (73.7%), followed by dry cough and dyspnea (68.4%  and </a:t>
            </a:r>
            <a:r>
              <a:rPr dirty="0" smtClean="0"/>
              <a:t>52.6, respectively</a:t>
            </a:r>
            <a:r>
              <a:rPr lang="fa-IR" dirty="0"/>
              <a:t>(</a:t>
            </a:r>
            <a:endParaRPr dirty="0"/>
          </a:p>
          <a:p>
            <a:pPr>
              <a:buBlip>
                <a:blip r:embed="rId2"/>
              </a:buBlip>
            </a:pPr>
            <a:r>
              <a:rPr dirty="0" smtClean="0"/>
              <a:t>89.5% </a:t>
            </a:r>
            <a:r>
              <a:rPr lang="en-US" dirty="0" smtClean="0"/>
              <a:t> </a:t>
            </a:r>
            <a:r>
              <a:rPr dirty="0" smtClean="0"/>
              <a:t>of </a:t>
            </a:r>
            <a:r>
              <a:rPr dirty="0"/>
              <a:t>patients were hypoxemic at presentation.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Elevated CRP :89.5%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Elevated CRP :89.5%</a:t>
            </a:r>
          </a:p>
          <a:p>
            <a:pPr>
              <a:buBlip>
                <a:blip r:embed="rId2"/>
              </a:buBlip>
            </a:pPr>
            <a:r>
              <a:t>lymphopenia: 84.2%</a:t>
            </a:r>
          </a:p>
          <a:p>
            <a:pPr>
              <a:buBlip>
                <a:blip r:embed="rId2"/>
              </a:buBlip>
            </a:pPr>
            <a:r>
              <a:t>Eosinopenia: 78.9%</a:t>
            </a:r>
          </a:p>
          <a:p>
            <a:pPr>
              <a:buBlip>
                <a:blip r:embed="rId2"/>
              </a:buBlip>
            </a:pPr>
            <a:r>
              <a:t>Thrombocytopenia: 57.9%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Upon admission, 73.7% of patients had AKI.…"/>
          <p:cNvSpPr txBox="1">
            <a:spLocks noGrp="1"/>
          </p:cNvSpPr>
          <p:nvPr>
            <p:ph type="body" idx="1"/>
          </p:nvPr>
        </p:nvSpPr>
        <p:spPr>
          <a:xfrm>
            <a:off x="1124275" y="2768600"/>
            <a:ext cx="10464801" cy="57404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D783FF"/>
                </a:solidFill>
              </a:defRPr>
            </a:pPr>
            <a:r>
              <a:t>Upon admission, 73.7% of patients had AKI.</a:t>
            </a:r>
          </a:p>
          <a:p>
            <a:pPr>
              <a:buBlip>
                <a:blip r:embed="rId2"/>
              </a:buBlip>
            </a:pPr>
            <a:r>
              <a:t>Ferritin &gt; 300 ng/ml: 83.3%</a:t>
            </a:r>
          </a:p>
          <a:p>
            <a:pPr>
              <a:buBlip>
                <a:blip r:embed="rId2"/>
              </a:buBlip>
            </a:pPr>
            <a:r>
              <a:t>Elevated LDH level: 58%</a:t>
            </a:r>
          </a:p>
          <a:p>
            <a:pPr>
              <a:buBlip>
                <a:blip r:embed="rId2"/>
              </a:buBlip>
            </a:pPr>
            <a:r>
              <a:t>Hypoalbuminemia: 52.9%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"/>
          <p:cNvGrpSpPr/>
          <p:nvPr/>
        </p:nvGrpSpPr>
        <p:grpSpPr>
          <a:xfrm>
            <a:off x="793750" y="2268427"/>
            <a:ext cx="11417300" cy="5216746"/>
            <a:chOff x="0" y="0"/>
            <a:chExt cx="11417300" cy="5216744"/>
          </a:xfrm>
        </p:grpSpPr>
        <p:pic>
          <p:nvPicPr>
            <p:cNvPr id="140" name="Screen Shot 2020-04-28 at 10.08.18 PM.png" descr="Screen Shot 2020-04-28 at 10.08.18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4" y="0"/>
              <a:ext cx="11411172" cy="2765165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  <p:sp>
          <p:nvSpPr>
            <p:cNvPr id="141" name="Rectangle"/>
            <p:cNvSpPr/>
            <p:nvPr/>
          </p:nvSpPr>
          <p:spPr>
            <a:xfrm>
              <a:off x="10356850" y="2206812"/>
              <a:ext cx="1043980" cy="566341"/>
            </a:xfrm>
            <a:prstGeom prst="rect">
              <a:avLst/>
            </a:prstGeom>
            <a:solidFill>
              <a:schemeClr val="accent5">
                <a:hueOff val="106354"/>
                <a:satOff val="-4882"/>
                <a:lumOff val="15353"/>
                <a:alpha val="501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282A2F"/>
                  </a:solidFill>
                </a:defRPr>
              </a:pPr>
              <a:endParaRPr/>
            </a:p>
          </p:txBody>
        </p:sp>
        <p:pic>
          <p:nvPicPr>
            <p:cNvPr id="142" name="Screen Shot 2020-04-28 at 10.08.33 PM.png" descr="Screen Shot 2020-04-28 at 10.08.33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746562"/>
              <a:ext cx="11417300" cy="2470183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  <p:sp>
          <p:nvSpPr>
            <p:cNvPr id="143" name="Rectangle"/>
            <p:cNvSpPr/>
            <p:nvPr/>
          </p:nvSpPr>
          <p:spPr>
            <a:xfrm>
              <a:off x="10356850" y="4403911"/>
              <a:ext cx="1043980" cy="785318"/>
            </a:xfrm>
            <a:prstGeom prst="rect">
              <a:avLst/>
            </a:prstGeom>
            <a:solidFill>
              <a:schemeClr val="accent5">
                <a:hueOff val="106354"/>
                <a:satOff val="-4882"/>
                <a:lumOff val="15353"/>
                <a:alpha val="501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282A2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creen Shot 2020-04-28 at 10.08.45 PM.png" descr="Screen Shot 2020-04-28 at 10.08.4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6597" y="3413194"/>
            <a:ext cx="10771606" cy="3663812"/>
          </a:xfrm>
          <a:prstGeom prst="rect">
            <a:avLst/>
          </a:prstGeom>
          <a:ln w="88900">
            <a:miter lim="400000"/>
          </a:ln>
        </p:spPr>
      </p:pic>
      <p:pic>
        <p:nvPicPr>
          <p:cNvPr id="147" name="Screen Shot 2020-04-28 at 10.11.48 PM.png" descr="Screen Shot 2020-04-28 at 10.11.4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7600" y="2326310"/>
            <a:ext cx="10769600" cy="110269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"/>
          <p:cNvGrpSpPr/>
          <p:nvPr/>
        </p:nvGrpSpPr>
        <p:grpSpPr>
          <a:xfrm>
            <a:off x="961071" y="2954324"/>
            <a:ext cx="11082658" cy="3844952"/>
            <a:chOff x="0" y="0"/>
            <a:chExt cx="11082657" cy="3844950"/>
          </a:xfrm>
        </p:grpSpPr>
        <p:pic>
          <p:nvPicPr>
            <p:cNvPr id="149" name="Screen Shot 2020-04-28 at 10.09.19 PM.png" descr="Screen Shot 2020-04-28 at 10.09.19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111982"/>
              <a:ext cx="11082658" cy="2732969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  <p:sp>
          <p:nvSpPr>
            <p:cNvPr id="150" name="Rectangle"/>
            <p:cNvSpPr/>
            <p:nvPr/>
          </p:nvSpPr>
          <p:spPr>
            <a:xfrm>
              <a:off x="10031141" y="1207232"/>
              <a:ext cx="1043980" cy="523132"/>
            </a:xfrm>
            <a:prstGeom prst="rect">
              <a:avLst/>
            </a:prstGeom>
            <a:solidFill>
              <a:schemeClr val="accent5">
                <a:hueOff val="106354"/>
                <a:satOff val="-4882"/>
                <a:lumOff val="15353"/>
                <a:alpha val="501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282A2F"/>
                  </a:solidFill>
                </a:defRPr>
              </a:pPr>
              <a:endParaRPr/>
            </a:p>
          </p:txBody>
        </p:sp>
        <p:pic>
          <p:nvPicPr>
            <p:cNvPr id="151" name="Screen Shot 2020-04-28 at 10.11.48 PM.png" descr="Screen Shot 2020-04-28 at 10.11.48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082658" cy="1134744"/>
            </a:xfrm>
            <a:prstGeom prst="rect">
              <a:avLst/>
            </a:prstGeom>
            <a:ln w="889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379</Words>
  <Application>Microsoft Office PowerPoint</Application>
  <PresentationFormat>Custom</PresentationFormat>
  <Paragraphs>29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Chalkboard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ebrahimi</cp:lastModifiedBy>
  <cp:revision>5</cp:revision>
  <dcterms:modified xsi:type="dcterms:W3CDTF">2020-04-30T04:05:02Z</dcterms:modified>
</cp:coreProperties>
</file>